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86" r:id="rId4"/>
    <p:sldId id="292" r:id="rId5"/>
    <p:sldId id="257" r:id="rId6"/>
    <p:sldId id="288" r:id="rId7"/>
    <p:sldId id="289" r:id="rId8"/>
    <p:sldId id="261" r:id="rId9"/>
    <p:sldId id="263" r:id="rId10"/>
    <p:sldId id="291" r:id="rId11"/>
    <p:sldId id="262" r:id="rId12"/>
    <p:sldId id="264" r:id="rId13"/>
    <p:sldId id="265" r:id="rId14"/>
    <p:sldId id="266" r:id="rId15"/>
    <p:sldId id="268" r:id="rId16"/>
    <p:sldId id="283" r:id="rId17"/>
    <p:sldId id="269" r:id="rId18"/>
    <p:sldId id="270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4" autoAdjust="0"/>
  </p:normalViewPr>
  <p:slideViewPr>
    <p:cSldViewPr>
      <p:cViewPr>
        <p:scale>
          <a:sx n="100" d="100"/>
          <a:sy n="100" d="100"/>
        </p:scale>
        <p:origin x="-5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E7765F-D153-4539-82EB-78B33668CCF9}" type="datetimeFigureOut">
              <a:rPr lang="ar-IQ" smtClean="0"/>
              <a:t>15/07/1442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25134D-E7B9-4358-8060-4667BF1685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503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93F24-7662-446B-A01E-70CCA9C5A3C3}" type="slidenum">
              <a:rPr lang="en-US" altLang="ar-IQ"/>
              <a:pPr/>
              <a:t>2</a:t>
            </a:fld>
            <a:endParaRPr lang="en-US" altLang="ar-IQ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ar-IQ"/>
              <a:t>End of lecture 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Solidification of Weld Metal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prstClr val="black"/>
                </a:solidFill>
                <a:ea typeface="+mn-ea"/>
                <a:cs typeface="+mn-cs"/>
              </a:rPr>
              <a:t>Solidification Modes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49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Solidification Modes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u="sng" dirty="0" smtClean="0"/>
              <a:t>Kinetics of liquid-solid </a:t>
            </a:r>
            <a:r>
              <a:rPr lang="en-US" sz="2400" u="sng" dirty="0"/>
              <a:t>interface is described by </a:t>
            </a:r>
            <a:r>
              <a:rPr lang="en-US" sz="2400" u="sng" dirty="0">
                <a:solidFill>
                  <a:srgbClr val="FF0000"/>
                </a:solidFill>
              </a:rPr>
              <a:t>the ratio </a:t>
            </a:r>
            <a:r>
              <a:rPr lang="en-US" sz="2400" u="sng" dirty="0" smtClean="0">
                <a:solidFill>
                  <a:srgbClr val="FF0000"/>
                </a:solidFill>
              </a:rPr>
              <a:t>thermal gradient </a:t>
            </a:r>
            <a:r>
              <a:rPr lang="en-US" sz="2400" u="sng" dirty="0">
                <a:solidFill>
                  <a:srgbClr val="FF0000"/>
                </a:solidFill>
              </a:rPr>
              <a:t>(G) </a:t>
            </a:r>
            <a:r>
              <a:rPr lang="en-US" sz="2400" u="sng" dirty="0" smtClean="0">
                <a:solidFill>
                  <a:srgbClr val="FF0000"/>
                </a:solidFill>
              </a:rPr>
              <a:t>and travel </a:t>
            </a:r>
            <a:r>
              <a:rPr lang="en-US" sz="2400" u="sng" dirty="0">
                <a:solidFill>
                  <a:srgbClr val="FF0000"/>
                </a:solidFill>
              </a:rPr>
              <a:t>speed of liquid solid interface (R). 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Solidification </a:t>
            </a:r>
            <a:r>
              <a:rPr lang="en-US" sz="2400" dirty="0">
                <a:solidFill>
                  <a:srgbClr val="FF0000"/>
                </a:solidFill>
              </a:rPr>
              <a:t>mode </a:t>
            </a:r>
            <a:r>
              <a:rPr lang="en-US" sz="2400" dirty="0" smtClean="0">
                <a:solidFill>
                  <a:srgbClr val="FF0000"/>
                </a:solidFill>
              </a:rPr>
              <a:t>varies </a:t>
            </a:r>
            <a:r>
              <a:rPr lang="en-US" sz="2400" dirty="0">
                <a:solidFill>
                  <a:srgbClr val="FF0000"/>
                </a:solidFill>
              </a:rPr>
              <a:t>as </a:t>
            </a:r>
            <a:r>
              <a:rPr lang="en-US" sz="2400" dirty="0" smtClean="0">
                <a:solidFill>
                  <a:srgbClr val="FF0000"/>
                </a:solidFill>
              </a:rPr>
              <a:t>dominating G </a:t>
            </a:r>
            <a:r>
              <a:rPr lang="en-US" sz="2400" dirty="0">
                <a:solidFill>
                  <a:srgbClr val="FF0000"/>
                </a:solidFill>
              </a:rPr>
              <a:t>&amp; R value for given solidification </a:t>
            </a:r>
            <a:r>
              <a:rPr lang="en-US" sz="2400" dirty="0" smtClean="0">
                <a:solidFill>
                  <a:srgbClr val="FF0000"/>
                </a:solidFill>
              </a:rPr>
              <a:t>conditions.</a:t>
            </a:r>
          </a:p>
          <a:p>
            <a:pPr marL="0" indent="0">
              <a:buNone/>
            </a:pPr>
            <a:r>
              <a:rPr lang="en-US" sz="2400" dirty="0" smtClean="0"/>
              <a:t>-There </a:t>
            </a:r>
            <a:r>
              <a:rPr lang="en-US" sz="2400" dirty="0"/>
              <a:t>can be four </a:t>
            </a:r>
            <a:r>
              <a:rPr lang="en-US" sz="2400" dirty="0" smtClean="0"/>
              <a:t>modes</a:t>
            </a:r>
          </a:p>
          <a:p>
            <a:pPr marL="0" indent="0">
              <a:buNone/>
            </a:pPr>
            <a:r>
              <a:rPr lang="en-US" sz="2400" dirty="0" smtClean="0"/>
              <a:t> of the solidification: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planar (high G and</a:t>
            </a:r>
          </a:p>
          <a:p>
            <a:pPr marL="0" indent="0">
              <a:buNone/>
            </a:pPr>
            <a:r>
              <a:rPr lang="en-US" sz="2400" dirty="0" smtClean="0"/>
              <a:t> low R),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b) cellular</a:t>
            </a:r>
            <a:r>
              <a:rPr lang="en-US" sz="2400" dirty="0"/>
              <a:t>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</a:t>
            </a:r>
            <a:r>
              <a:rPr lang="en-US" sz="2400" dirty="0"/>
              <a:t>) columnar dendritic,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</a:t>
            </a:r>
            <a:r>
              <a:rPr lang="en-US" sz="2400" dirty="0"/>
              <a:t>) </a:t>
            </a:r>
            <a:r>
              <a:rPr lang="en-US" sz="2400" dirty="0" err="1"/>
              <a:t>equaixed</a:t>
            </a:r>
            <a:r>
              <a:rPr lang="en-US" sz="2400" dirty="0"/>
              <a:t> </a:t>
            </a:r>
            <a:r>
              <a:rPr lang="en-US" sz="2400" dirty="0" smtClean="0"/>
              <a:t>dendritic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(low G and high R).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r="17270"/>
          <a:stretch/>
        </p:blipFill>
        <p:spPr bwMode="auto">
          <a:xfrm>
            <a:off x="3276599" y="2438400"/>
            <a:ext cx="588917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1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304800"/>
          </a:xfrm>
        </p:spPr>
        <p:txBody>
          <a:bodyPr>
            <a:noAutofit/>
          </a:bodyPr>
          <a:lstStyle/>
          <a:p>
            <a:r>
              <a:rPr lang="en-US" sz="3600" b="1" dirty="0"/>
              <a:t>Fundamentals of solidification of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-</a:t>
            </a:r>
            <a:r>
              <a:rPr lang="en-US" sz="2200" u="sng" dirty="0" smtClean="0"/>
              <a:t>In </a:t>
            </a:r>
            <a:r>
              <a:rPr lang="en-US" sz="2200" u="sng" dirty="0"/>
              <a:t>a weld pool</a:t>
            </a:r>
            <a:r>
              <a:rPr lang="en-US" sz="2200" u="sng" dirty="0" smtClean="0"/>
              <a:t>,</a:t>
            </a:r>
            <a:r>
              <a:rPr lang="en-US" sz="2200" u="sng" dirty="0"/>
              <a:t> temperature gradient </a:t>
            </a:r>
            <a:r>
              <a:rPr lang="en-US" sz="2200" u="sng" dirty="0" smtClean="0"/>
              <a:t>is clearly  </a:t>
            </a:r>
            <a:r>
              <a:rPr lang="en-US" sz="2200" u="sng" dirty="0"/>
              <a:t>observed </a:t>
            </a:r>
            <a:r>
              <a:rPr lang="en-US" sz="2200" u="sng" dirty="0" smtClean="0"/>
              <a:t>from </a:t>
            </a:r>
            <a:r>
              <a:rPr lang="en-US" sz="2200" u="sng" dirty="0"/>
              <a:t>the center of the weld pool to </a:t>
            </a:r>
            <a:r>
              <a:rPr lang="en-US" sz="2200" u="sng" dirty="0" smtClean="0"/>
              <a:t>fusion boundary </a:t>
            </a:r>
            <a:r>
              <a:rPr lang="en-US" sz="2200" u="sng" dirty="0"/>
              <a:t>of the base metal and </a:t>
            </a:r>
            <a:r>
              <a:rPr lang="en-US" sz="2200" u="sng" dirty="0" err="1"/>
              <a:t>iso</a:t>
            </a:r>
            <a:r>
              <a:rPr lang="en-US" sz="2200" u="sng" dirty="0"/>
              <a:t>-thermal temperature lines exist around the </a:t>
            </a:r>
            <a:r>
              <a:rPr lang="en-US" sz="2200" u="sng" dirty="0" smtClean="0"/>
              <a:t>weld.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-The </a:t>
            </a:r>
            <a:r>
              <a:rPr lang="en-US" sz="2200" dirty="0"/>
              <a:t>peak temperature is found at the center of </a:t>
            </a:r>
            <a:r>
              <a:rPr lang="en-US" sz="2200" dirty="0" smtClean="0"/>
              <a:t>the weld </a:t>
            </a:r>
            <a:r>
              <a:rPr lang="en-US" sz="2200" dirty="0"/>
              <a:t>and then decreases gradually </a:t>
            </a:r>
            <a:r>
              <a:rPr lang="en-US" sz="2200" dirty="0" smtClean="0"/>
              <a:t>towards </a:t>
            </a:r>
            <a:r>
              <a:rPr lang="en-US" sz="2200" dirty="0"/>
              <a:t>weld fusion boundary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-</a:t>
            </a:r>
            <a:r>
              <a:rPr lang="en-US" sz="2200" u="sng" dirty="0" smtClean="0">
                <a:solidFill>
                  <a:srgbClr val="FF0000"/>
                </a:solidFill>
              </a:rPr>
              <a:t>Grains </a:t>
            </a:r>
            <a:r>
              <a:rPr lang="en-US" sz="2200" u="sng" dirty="0">
                <a:solidFill>
                  <a:srgbClr val="FF0000"/>
                </a:solidFill>
              </a:rPr>
              <a:t>grow from the fusion boundary towards the weld center</a:t>
            </a:r>
            <a:r>
              <a:rPr lang="en-US" sz="2200" u="sng" dirty="0"/>
              <a:t>. </a:t>
            </a:r>
            <a:r>
              <a:rPr lang="en-US" sz="2200" u="sng" dirty="0">
                <a:solidFill>
                  <a:srgbClr val="FF0000"/>
                </a:solidFill>
              </a:rPr>
              <a:t>The growth </a:t>
            </a:r>
            <a:r>
              <a:rPr lang="en-US" sz="2200" u="sng" dirty="0" smtClean="0">
                <a:solidFill>
                  <a:srgbClr val="FF0000"/>
                </a:solidFill>
              </a:rPr>
              <a:t>generally occurs </a:t>
            </a:r>
            <a:r>
              <a:rPr lang="en-US" sz="2200" u="sng" dirty="0">
                <a:solidFill>
                  <a:srgbClr val="FF0000"/>
                </a:solidFill>
              </a:rPr>
              <a:t>at a faster rate in the </a:t>
            </a:r>
            <a:r>
              <a:rPr lang="en-US" sz="2200" u="sng" dirty="0" smtClean="0">
                <a:solidFill>
                  <a:srgbClr val="FF0000"/>
                </a:solidFill>
              </a:rPr>
              <a:t>direction perpendicular </a:t>
            </a:r>
            <a:r>
              <a:rPr lang="en-US" sz="2200" u="sng" dirty="0">
                <a:solidFill>
                  <a:srgbClr val="FF0000"/>
                </a:solidFill>
              </a:rPr>
              <a:t>to the fusion boundary and </a:t>
            </a:r>
            <a:r>
              <a:rPr lang="en-US" sz="2200" u="sng" dirty="0" smtClean="0">
                <a:solidFill>
                  <a:srgbClr val="FF0000"/>
                </a:solidFill>
              </a:rPr>
              <a:t>opposite to </a:t>
            </a:r>
            <a:r>
              <a:rPr lang="en-US" sz="2200" u="sng" dirty="0">
                <a:solidFill>
                  <a:srgbClr val="FF0000"/>
                </a:solidFill>
              </a:rPr>
              <a:t>that of the heat flow than other directions</a:t>
            </a:r>
            <a:r>
              <a:rPr lang="en-US" sz="2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499491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486400" y="3073400"/>
            <a:ext cx="15240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0" y="2704068"/>
            <a:ext cx="1714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fusion boundary </a:t>
            </a:r>
            <a:endParaRPr lang="ar-IQ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34000" y="1295400"/>
            <a:ext cx="1371600" cy="914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32400" y="1143000"/>
            <a:ext cx="1625600" cy="174573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32400" y="1143000"/>
            <a:ext cx="1625600" cy="1447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Epitaxial solidification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8991600" cy="6248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/>
              <a:t>-</a:t>
            </a:r>
            <a:r>
              <a:rPr lang="en-US" sz="11200" u="sng" dirty="0" smtClean="0"/>
              <a:t>Solidification </a:t>
            </a:r>
            <a:r>
              <a:rPr lang="en-US" sz="11200" u="sng" dirty="0"/>
              <a:t>of weld metal can occur either by nucleation and growth </a:t>
            </a:r>
            <a:r>
              <a:rPr lang="en-US" sz="11200" u="sng" dirty="0" smtClean="0"/>
              <a:t>mechanisms or directly </a:t>
            </a:r>
            <a:r>
              <a:rPr lang="en-US" sz="11200" u="sng" dirty="0"/>
              <a:t>through growth mechanism depending upon the composition of </a:t>
            </a:r>
            <a:r>
              <a:rPr lang="en-US" sz="11200" u="sng" dirty="0" smtClean="0"/>
              <a:t>the filler/electrode </a:t>
            </a:r>
            <a:r>
              <a:rPr lang="en-US" sz="11200" u="sng" dirty="0"/>
              <a:t>metal with respect to base metal composition</a:t>
            </a:r>
            <a:r>
              <a:rPr lang="en-US" sz="11200" u="sng" dirty="0" smtClean="0"/>
              <a:t>.</a:t>
            </a:r>
          </a:p>
          <a:p>
            <a:pPr marL="0" indent="0">
              <a:buNone/>
            </a:pPr>
            <a:endParaRPr lang="en-US" sz="8600" dirty="0"/>
          </a:p>
          <a:p>
            <a:pPr marL="0" indent="0">
              <a:buNone/>
            </a:pPr>
            <a:r>
              <a:rPr lang="en-US" sz="7000" dirty="0" smtClean="0"/>
              <a:t>-</a:t>
            </a:r>
            <a:r>
              <a:rPr lang="en-US" sz="11200" dirty="0" smtClean="0"/>
              <a:t>When composition of </a:t>
            </a:r>
            <a:r>
              <a:rPr lang="en-US" sz="11200" dirty="0"/>
              <a:t>the filler/electrode is </a:t>
            </a:r>
            <a:r>
              <a:rPr lang="en-US" sz="11200" u="sng" dirty="0">
                <a:solidFill>
                  <a:srgbClr val="FF0000"/>
                </a:solidFill>
              </a:rPr>
              <a:t>completely different</a:t>
            </a:r>
            <a:r>
              <a:rPr lang="en-US" sz="11200" dirty="0">
                <a:solidFill>
                  <a:srgbClr val="FF0000"/>
                </a:solidFill>
              </a:rPr>
              <a:t> </a:t>
            </a:r>
            <a:r>
              <a:rPr lang="en-US" sz="11200" dirty="0"/>
              <a:t>from the base metal, </a:t>
            </a:r>
            <a:r>
              <a:rPr lang="en-US" sz="11200" u="sng" dirty="0">
                <a:solidFill>
                  <a:srgbClr val="FF0000"/>
                </a:solidFill>
              </a:rPr>
              <a:t>solidification occurs </a:t>
            </a:r>
            <a:r>
              <a:rPr lang="en-US" sz="11200" u="sng" dirty="0" smtClean="0">
                <a:solidFill>
                  <a:srgbClr val="FF0000"/>
                </a:solidFill>
              </a:rPr>
              <a:t>by nucleation </a:t>
            </a:r>
            <a:r>
              <a:rPr lang="en-US" sz="11200" u="sng" dirty="0">
                <a:solidFill>
                  <a:srgbClr val="FF0000"/>
                </a:solidFill>
              </a:rPr>
              <a:t>and growth </a:t>
            </a:r>
            <a:r>
              <a:rPr lang="en-US" sz="11200" u="sng" dirty="0" smtClean="0">
                <a:solidFill>
                  <a:srgbClr val="FF0000"/>
                </a:solidFill>
              </a:rPr>
              <a:t>mechanisms </a:t>
            </a:r>
            <a:r>
              <a:rPr lang="en-US" sz="11200" dirty="0"/>
              <a:t>e.g. use of nickel electrode for joining </a:t>
            </a:r>
            <a:r>
              <a:rPr lang="en-US" sz="11200" dirty="0" smtClean="0"/>
              <a:t>steel , otherwise </a:t>
            </a:r>
            <a:r>
              <a:rPr lang="en-US" sz="11200" u="sng" dirty="0" smtClean="0">
                <a:solidFill>
                  <a:srgbClr val="FF0000"/>
                </a:solidFill>
              </a:rPr>
              <a:t>solidification </a:t>
            </a:r>
            <a:r>
              <a:rPr lang="en-US" sz="11200" u="sng" dirty="0">
                <a:solidFill>
                  <a:srgbClr val="FF0000"/>
                </a:solidFill>
              </a:rPr>
              <a:t>is accompanied by growth </a:t>
            </a:r>
            <a:r>
              <a:rPr lang="en-US" sz="11200" u="sng" dirty="0" smtClean="0">
                <a:solidFill>
                  <a:srgbClr val="FF0000"/>
                </a:solidFill>
              </a:rPr>
              <a:t>mechanism</a:t>
            </a:r>
            <a:r>
              <a:rPr lang="en-US" sz="11200" dirty="0" smtClean="0">
                <a:solidFill>
                  <a:srgbClr val="FF0000"/>
                </a:solidFill>
              </a:rPr>
              <a:t> </a:t>
            </a:r>
            <a:r>
              <a:rPr lang="en-US" sz="11200" dirty="0" smtClean="0"/>
              <a:t>which is known as </a:t>
            </a:r>
            <a:r>
              <a:rPr lang="en-US" sz="11200" u="sng" dirty="0" smtClean="0">
                <a:solidFill>
                  <a:srgbClr val="FF0000"/>
                </a:solidFill>
              </a:rPr>
              <a:t>epitaxial solidification</a:t>
            </a:r>
          </a:p>
          <a:p>
            <a:pPr marL="0" indent="0">
              <a:buNone/>
            </a:pPr>
            <a:r>
              <a:rPr lang="en-US" sz="112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5011" r="186"/>
          <a:stretch/>
        </p:blipFill>
        <p:spPr bwMode="auto">
          <a:xfrm>
            <a:off x="3467100" y="4419600"/>
            <a:ext cx="504941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Modes of solidification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0678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900" dirty="0" smtClean="0"/>
              <a:t>-</a:t>
            </a:r>
            <a:r>
              <a:rPr lang="en-US" sz="2900" u="sng" dirty="0" smtClean="0"/>
              <a:t>The </a:t>
            </a:r>
            <a:r>
              <a:rPr lang="en-US" sz="2900" u="sng" dirty="0"/>
              <a:t>structure of grain in growth stage is governed </a:t>
            </a:r>
            <a:r>
              <a:rPr lang="en-US" sz="2900" u="sng" dirty="0" smtClean="0"/>
              <a:t>mode </a:t>
            </a:r>
            <a:r>
              <a:rPr lang="en-US" sz="2900" u="sng" dirty="0"/>
              <a:t>of </a:t>
            </a:r>
            <a:r>
              <a:rPr lang="en-US" sz="2900" u="sng" dirty="0" smtClean="0"/>
              <a:t>solidification </a:t>
            </a:r>
            <a:r>
              <a:rPr lang="en-US" sz="2900" dirty="0" smtClean="0"/>
              <a:t>(planar</a:t>
            </a:r>
            <a:r>
              <a:rPr lang="en-US" sz="2900" dirty="0"/>
              <a:t>, cellular, dendritic, </a:t>
            </a:r>
            <a:r>
              <a:rPr lang="en-US" sz="2900" dirty="0" err="1" smtClean="0"/>
              <a:t>equiaxed</a:t>
            </a:r>
            <a:r>
              <a:rPr lang="en-US" sz="2900" dirty="0" smtClean="0"/>
              <a:t>)  </a:t>
            </a:r>
            <a:r>
              <a:rPr lang="en-US" sz="2900" u="sng" dirty="0" smtClean="0"/>
              <a:t>that depends on  composition and Thermal conditions</a:t>
            </a:r>
            <a:r>
              <a:rPr lang="en-US" sz="2900" u="sng" dirty="0"/>
              <a:t> </a:t>
            </a:r>
            <a:r>
              <a:rPr lang="en-US" sz="2900" u="sng" dirty="0" smtClean="0"/>
              <a:t>determined </a:t>
            </a:r>
            <a:r>
              <a:rPr lang="en-US" sz="2900" u="sng" dirty="0"/>
              <a:t>by heat transfer in weld </a:t>
            </a:r>
            <a:r>
              <a:rPr lang="en-US" sz="2900" u="sng" dirty="0" smtClean="0"/>
              <a:t>pool</a:t>
            </a:r>
            <a:r>
              <a:rPr lang="en-US" sz="2900" dirty="0" smtClean="0"/>
              <a:t> which  </a:t>
            </a:r>
            <a:r>
              <a:rPr lang="en-US" sz="2900" dirty="0"/>
              <a:t>affect the temperature gradient (G) at solid-liquid metal interface </a:t>
            </a:r>
            <a:r>
              <a:rPr lang="en-US" sz="2900" dirty="0" smtClean="0"/>
              <a:t>and </a:t>
            </a:r>
            <a:r>
              <a:rPr lang="en-US" sz="2900" dirty="0"/>
              <a:t>growth rate of solidification front (R</a:t>
            </a:r>
            <a:r>
              <a:rPr lang="en-US" sz="2900" dirty="0" smtClean="0"/>
              <a:t>)</a:t>
            </a:r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95789"/>
            <a:ext cx="5257800" cy="16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1" r="1940" b="48209"/>
          <a:stretch/>
        </p:blipFill>
        <p:spPr bwMode="auto">
          <a:xfrm>
            <a:off x="984647" y="3949700"/>
            <a:ext cx="801290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984647" y="2971800"/>
            <a:ext cx="3053953" cy="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400" y="2819400"/>
            <a:ext cx="14478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mode of solidification (planar, cellular, dendritic, </a:t>
            </a:r>
            <a:r>
              <a:rPr lang="en-US" u="sng" dirty="0" err="1"/>
              <a:t>equiaxed</a:t>
            </a:r>
            <a:r>
              <a:rPr lang="en-US" u="sng" dirty="0"/>
              <a:t>) </a:t>
            </a:r>
            <a:r>
              <a:rPr lang="en-US" u="sng" dirty="0" smtClean="0"/>
              <a:t>in weld zone</a:t>
            </a:r>
            <a:endParaRPr lang="ar-IQ" u="sng" dirty="0"/>
          </a:p>
        </p:txBody>
      </p:sp>
    </p:spTree>
    <p:extLst>
      <p:ext uri="{BB962C8B-B14F-4D97-AF65-F5344CB8AC3E}">
        <p14:creationId xmlns:p14="http://schemas.microsoft.com/office/powerpoint/2010/main" val="29864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2301"/>
            <a:ext cx="8229600" cy="3334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Modes of solidification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82" y="534390"/>
            <a:ext cx="9144000" cy="62474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2600" dirty="0" smtClean="0">
                <a:solidFill>
                  <a:srgbClr val="FF0000"/>
                </a:solidFill>
              </a:rPr>
              <a:t>High (</a:t>
            </a:r>
            <a:r>
              <a:rPr lang="en-US" sz="2600" dirty="0">
                <a:solidFill>
                  <a:srgbClr val="FF0000"/>
                </a:solidFill>
              </a:rPr>
              <a:t>G) </a:t>
            </a:r>
            <a:r>
              <a:rPr lang="en-US" sz="2600" dirty="0" smtClean="0">
                <a:solidFill>
                  <a:srgbClr val="FF0000"/>
                </a:solidFill>
              </a:rPr>
              <a:t>+ </a:t>
            </a:r>
            <a:r>
              <a:rPr lang="en-US" sz="2600" dirty="0">
                <a:solidFill>
                  <a:srgbClr val="FF0000"/>
                </a:solidFill>
              </a:rPr>
              <a:t>low 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>
                <a:solidFill>
                  <a:srgbClr val="FF0000"/>
                </a:solidFill>
              </a:rPr>
              <a:t>R) </a:t>
            </a:r>
            <a:r>
              <a:rPr lang="en-US" sz="2600" dirty="0" smtClean="0">
                <a:solidFill>
                  <a:srgbClr val="FF0000"/>
                </a:solidFill>
              </a:rPr>
              <a:t>                        planar </a:t>
            </a:r>
            <a:r>
              <a:rPr lang="en-US" sz="2600" dirty="0">
                <a:solidFill>
                  <a:srgbClr val="FF0000"/>
                </a:solidFill>
              </a:rPr>
              <a:t>solidification 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-low (</a:t>
            </a:r>
            <a:r>
              <a:rPr lang="en-US" sz="2600" dirty="0">
                <a:solidFill>
                  <a:srgbClr val="FF0000"/>
                </a:solidFill>
              </a:rPr>
              <a:t>G) </a:t>
            </a:r>
            <a:r>
              <a:rPr lang="en-US" sz="2600" dirty="0" smtClean="0">
                <a:solidFill>
                  <a:srgbClr val="FF0000"/>
                </a:solidFill>
              </a:rPr>
              <a:t>+ </a:t>
            </a:r>
            <a:r>
              <a:rPr lang="en-US" sz="2600" dirty="0">
                <a:solidFill>
                  <a:srgbClr val="FF0000"/>
                </a:solidFill>
              </a:rPr>
              <a:t>high 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>
                <a:solidFill>
                  <a:srgbClr val="FF0000"/>
                </a:solidFill>
              </a:rPr>
              <a:t>R) </a:t>
            </a:r>
            <a:r>
              <a:rPr lang="en-US" sz="2600" dirty="0" smtClean="0">
                <a:solidFill>
                  <a:srgbClr val="FF0000"/>
                </a:solidFill>
              </a:rPr>
              <a:t>                         </a:t>
            </a:r>
            <a:r>
              <a:rPr lang="en-US" sz="2600" dirty="0" err="1" smtClean="0">
                <a:solidFill>
                  <a:srgbClr val="FF0000"/>
                </a:solidFill>
              </a:rPr>
              <a:t>equiaxed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solidification </a:t>
            </a:r>
            <a:r>
              <a:rPr lang="en-US" sz="2600" dirty="0" smtClean="0">
                <a:solidFill>
                  <a:srgbClr val="FF0000"/>
                </a:solidFill>
              </a:rPr>
              <a:t>as shown </a:t>
            </a:r>
            <a:r>
              <a:rPr lang="en-US" sz="2600" dirty="0">
                <a:solidFill>
                  <a:srgbClr val="FF0000"/>
                </a:solidFill>
              </a:rPr>
              <a:t>in Fig. 33.8. 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-Intermediate G  +   Intermediate R              cellular and dendritic </a:t>
            </a:r>
            <a:r>
              <a:rPr lang="en-US" sz="2600" dirty="0">
                <a:solidFill>
                  <a:srgbClr val="FF0000"/>
                </a:solidFill>
              </a:rPr>
              <a:t>mode of solidification. 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u="sng" dirty="0" smtClean="0"/>
              <a:t>-Product </a:t>
            </a:r>
            <a:r>
              <a:rPr lang="en-US" sz="2600" u="sng" dirty="0"/>
              <a:t>of G and R indicates the cooling rate. A </a:t>
            </a:r>
            <a:r>
              <a:rPr lang="en-US" sz="2600" u="sng" dirty="0" smtClean="0"/>
              <a:t>high value </a:t>
            </a:r>
            <a:r>
              <a:rPr lang="en-US" sz="2600" u="sng" dirty="0"/>
              <a:t>of G.R produces finer grain structure than low G.R value</a:t>
            </a:r>
            <a:r>
              <a:rPr lang="en-US" sz="2600" u="sng" dirty="0" smtClean="0"/>
              <a:t>.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600" dirty="0"/>
              <a:t>-</a:t>
            </a:r>
            <a:r>
              <a:rPr lang="en-US" sz="2600" dirty="0" smtClean="0"/>
              <a:t>During </a:t>
            </a:r>
            <a:r>
              <a:rPr lang="en-US" sz="2600" dirty="0"/>
              <a:t>welding, </a:t>
            </a:r>
            <a:r>
              <a:rPr lang="en-US" sz="2600" dirty="0" smtClean="0"/>
              <a:t>weld pool </a:t>
            </a:r>
            <a:r>
              <a:rPr lang="en-US" sz="2600" dirty="0"/>
              <a:t>near the fusion boundary experiences high value of G and low value of R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-Weld </a:t>
            </a:r>
            <a:r>
              <a:rPr lang="en-US" sz="2600" dirty="0"/>
              <a:t>center </a:t>
            </a:r>
            <a:r>
              <a:rPr lang="en-US" sz="2600" dirty="0" smtClean="0"/>
              <a:t>experiences low value </a:t>
            </a:r>
            <a:r>
              <a:rPr lang="en-US" sz="2600" dirty="0"/>
              <a:t>of G and </a:t>
            </a:r>
            <a:r>
              <a:rPr lang="en-US" sz="2600" dirty="0" smtClean="0"/>
              <a:t>high value </a:t>
            </a:r>
            <a:r>
              <a:rPr lang="en-US" sz="2600" dirty="0"/>
              <a:t>of R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-</a:t>
            </a:r>
            <a:r>
              <a:rPr lang="en-US" sz="2600" u="sng" dirty="0" smtClean="0"/>
              <a:t>In </a:t>
            </a:r>
            <a:r>
              <a:rPr lang="en-US" sz="2600" u="sng" dirty="0"/>
              <a:t>fact, G and R </a:t>
            </a:r>
            <a:r>
              <a:rPr lang="en-US" sz="2600" u="sng" dirty="0" smtClean="0"/>
              <a:t>varies continuously </a:t>
            </a:r>
            <a:r>
              <a:rPr lang="en-US" sz="2600" u="sng" dirty="0"/>
              <a:t>from the weld fusion boundary to the weld center therefore all </a:t>
            </a:r>
            <a:r>
              <a:rPr lang="en-US" sz="2600" u="sng" dirty="0" smtClean="0"/>
              <a:t>common modes </a:t>
            </a:r>
            <a:r>
              <a:rPr lang="en-US" sz="2600" u="sng" dirty="0"/>
              <a:t>of the solidification can be seen in weld metal structure in sequence of planar </a:t>
            </a:r>
            <a:r>
              <a:rPr lang="en-US" sz="2600" u="sng" dirty="0" smtClean="0"/>
              <a:t>at the </a:t>
            </a:r>
            <a:r>
              <a:rPr lang="en-US" sz="2600" u="sng" dirty="0"/>
              <a:t>fusion </a:t>
            </a:r>
            <a:r>
              <a:rPr lang="en-US" sz="2600" u="sng" dirty="0" smtClean="0"/>
              <a:t>boundary, </a:t>
            </a:r>
            <a:r>
              <a:rPr lang="en-US" sz="2600" u="sng" dirty="0"/>
              <a:t>cellular, dendritic and </a:t>
            </a:r>
            <a:r>
              <a:rPr lang="en-US" sz="2600" u="sng" dirty="0" err="1"/>
              <a:t>equiaxed</a:t>
            </a:r>
            <a:r>
              <a:rPr lang="en-US" sz="2600" u="sng" dirty="0"/>
              <a:t> at the weld </a:t>
            </a:r>
            <a:r>
              <a:rPr lang="en-US" sz="2600" u="sng" dirty="0" smtClean="0"/>
              <a:t>center. </a:t>
            </a:r>
            <a:r>
              <a:rPr lang="en-US" sz="2600" u="sng" dirty="0"/>
              <a:t>In </a:t>
            </a:r>
            <a:r>
              <a:rPr lang="en-US" sz="2600" u="sng" dirty="0" smtClean="0"/>
              <a:t>general, </a:t>
            </a:r>
            <a:r>
              <a:rPr lang="en-US" sz="2600" u="sng" dirty="0" err="1" smtClean="0">
                <a:solidFill>
                  <a:srgbClr val="FF0000"/>
                </a:solidFill>
              </a:rPr>
              <a:t>equiaxed</a:t>
            </a:r>
            <a:r>
              <a:rPr lang="en-US" sz="2600" u="sng" dirty="0" smtClean="0">
                <a:solidFill>
                  <a:srgbClr val="FF0000"/>
                </a:solidFill>
              </a:rPr>
              <a:t> </a:t>
            </a:r>
            <a:r>
              <a:rPr lang="en-US" sz="2600" u="sng" dirty="0">
                <a:solidFill>
                  <a:srgbClr val="FF0000"/>
                </a:solidFill>
              </a:rPr>
              <a:t>grain structure is the most </a:t>
            </a:r>
            <a:r>
              <a:rPr lang="en-US" sz="2600" u="sng" dirty="0" smtClean="0">
                <a:solidFill>
                  <a:srgbClr val="FF0000"/>
                </a:solidFill>
              </a:rPr>
              <a:t>favorable </a:t>
            </a:r>
            <a:r>
              <a:rPr lang="en-US" sz="2600" u="sng" dirty="0">
                <a:solidFill>
                  <a:srgbClr val="FF0000"/>
                </a:solidFill>
              </a:rPr>
              <a:t>weld structure as it results in </a:t>
            </a:r>
            <a:r>
              <a:rPr lang="en-US" sz="2600" u="sng" dirty="0" smtClean="0">
                <a:solidFill>
                  <a:srgbClr val="FF0000"/>
                </a:solidFill>
              </a:rPr>
              <a:t>best mechanical </a:t>
            </a:r>
            <a:r>
              <a:rPr lang="en-US" sz="2600" u="sng" dirty="0">
                <a:solidFill>
                  <a:srgbClr val="FF0000"/>
                </a:solidFill>
              </a:rPr>
              <a:t>performance of weld. </a:t>
            </a:r>
            <a:endParaRPr lang="en-US" sz="2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-Therefore</a:t>
            </a:r>
            <a:r>
              <a:rPr lang="en-US" sz="2600" dirty="0"/>
              <a:t>, attempts are made to achieve the </a:t>
            </a:r>
            <a:r>
              <a:rPr lang="en-US" sz="2600" dirty="0" smtClean="0"/>
              <a:t>fine </a:t>
            </a:r>
            <a:r>
              <a:rPr lang="en-US" sz="2400" dirty="0" err="1" smtClean="0"/>
              <a:t>equiaxed</a:t>
            </a:r>
            <a:r>
              <a:rPr lang="en-US" sz="2400" dirty="0" smtClean="0"/>
              <a:t> </a:t>
            </a:r>
            <a:r>
              <a:rPr lang="en-US" sz="2400" dirty="0"/>
              <a:t>grain structure in the weld by different approaches namely </a:t>
            </a:r>
            <a:r>
              <a:rPr lang="en-US" sz="2400" dirty="0" smtClean="0"/>
              <a:t>inoculation, controlled </a:t>
            </a:r>
            <a:r>
              <a:rPr lang="en-US" sz="2400" dirty="0"/>
              <a:t>welding parameters and application of external force such as </a:t>
            </a:r>
            <a:r>
              <a:rPr lang="en-US" sz="2400" dirty="0" smtClean="0"/>
              <a:t>electromagnetic oscillation</a:t>
            </a:r>
            <a:r>
              <a:rPr lang="en-US" sz="2400" dirty="0"/>
              <a:t>, arc pulsation, mechanical vibrations etc. In following sections, </a:t>
            </a:r>
            <a:r>
              <a:rPr lang="en-US" sz="2400" dirty="0" smtClean="0"/>
              <a:t>these approaches </a:t>
            </a:r>
            <a:r>
              <a:rPr lang="en-US" sz="2400" dirty="0"/>
              <a:t>will be described in detail.</a:t>
            </a:r>
            <a:endParaRPr lang="en-US" sz="2600" dirty="0"/>
          </a:p>
        </p:txBody>
      </p:sp>
      <p:sp>
        <p:nvSpPr>
          <p:cNvPr id="4" name="Right Arrow 3"/>
          <p:cNvSpPr/>
          <p:nvPr/>
        </p:nvSpPr>
        <p:spPr>
          <a:xfrm>
            <a:off x="2022764" y="914400"/>
            <a:ext cx="12070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057400" y="595746"/>
            <a:ext cx="12070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745992" y="1219200"/>
            <a:ext cx="6736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Modes of solidification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381000"/>
            <a:ext cx="9372600" cy="4111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Effect of welding parameters on modes </a:t>
            </a:r>
            <a:r>
              <a:rPr lang="en-US" sz="2800" b="1" dirty="0"/>
              <a:t>of solidification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4542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u="sng" dirty="0" smtClean="0"/>
              <a:t>In </a:t>
            </a:r>
            <a:r>
              <a:rPr lang="en-US" u="sng" dirty="0"/>
              <a:t>addition to microstructural variations in the weld, </a:t>
            </a:r>
            <a:r>
              <a:rPr lang="en-US" u="sng" dirty="0">
                <a:solidFill>
                  <a:srgbClr val="FF0000"/>
                </a:solidFill>
              </a:rPr>
              <a:t>macroscopic changes </a:t>
            </a:r>
            <a:r>
              <a:rPr lang="en-US" u="sng" dirty="0"/>
              <a:t>also occur </a:t>
            </a:r>
            <a:r>
              <a:rPr lang="en-US" u="sng" dirty="0" smtClean="0"/>
              <a:t>in weld</a:t>
            </a:r>
            <a:r>
              <a:rPr lang="en-US" u="sng" dirty="0"/>
              <a:t>, which </a:t>
            </a:r>
            <a:r>
              <a:rPr lang="en-US" u="sng" dirty="0" smtClean="0"/>
              <a:t>are </a:t>
            </a:r>
            <a:r>
              <a:rPr lang="en-US" u="sng" dirty="0" smtClean="0">
                <a:solidFill>
                  <a:srgbClr val="FF0000"/>
                </a:solidFill>
              </a:rPr>
              <a:t>governed </a:t>
            </a:r>
            <a:r>
              <a:rPr lang="en-US" u="sng" dirty="0">
                <a:solidFill>
                  <a:srgbClr val="FF0000"/>
                </a:solidFill>
              </a:rPr>
              <a:t>by welding parameters </a:t>
            </a:r>
            <a:r>
              <a:rPr lang="en-US" u="sng" dirty="0" smtClean="0"/>
              <a:t>(heat input, </a:t>
            </a:r>
            <a:r>
              <a:rPr lang="en-US" u="sng" dirty="0"/>
              <a:t>welding </a:t>
            </a:r>
            <a:r>
              <a:rPr lang="en-US" u="sng" dirty="0" smtClean="0"/>
              <a:t>speed) reveals two types of grains based on </a:t>
            </a:r>
            <a:r>
              <a:rPr lang="en-US" u="sng" dirty="0" smtClean="0">
                <a:solidFill>
                  <a:srgbClr val="FF0000"/>
                </a:solidFill>
              </a:rPr>
              <a:t>their orientation</a:t>
            </a:r>
            <a:r>
              <a:rPr lang="en-US" u="sng" dirty="0" smtClean="0"/>
              <a:t>: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a) columnar grain and    b) axial grain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u="sng" dirty="0" smtClean="0">
                <a:solidFill>
                  <a:srgbClr val="FF0000"/>
                </a:solidFill>
              </a:rPr>
              <a:t>Columnar grains </a:t>
            </a:r>
            <a:r>
              <a:rPr lang="en-US" u="sng" dirty="0">
                <a:solidFill>
                  <a:srgbClr val="FF0000"/>
                </a:solidFill>
              </a:rPr>
              <a:t>generally </a:t>
            </a:r>
            <a:r>
              <a:rPr lang="en-US" u="sng" dirty="0" smtClean="0">
                <a:solidFill>
                  <a:srgbClr val="FF0000"/>
                </a:solidFill>
              </a:rPr>
              <a:t> grow perpendicular </a:t>
            </a:r>
            <a:r>
              <a:rPr lang="en-US" u="sng" dirty="0">
                <a:solidFill>
                  <a:srgbClr val="FF0000"/>
                </a:solidFill>
              </a:rPr>
              <a:t>to the fusion boundary in direction opposite </a:t>
            </a:r>
            <a:r>
              <a:rPr lang="en-US" u="sng" dirty="0" smtClean="0">
                <a:solidFill>
                  <a:srgbClr val="FF0000"/>
                </a:solidFill>
              </a:rPr>
              <a:t>the heat flow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u="sng" dirty="0" smtClean="0">
                <a:solidFill>
                  <a:srgbClr val="FF0000"/>
                </a:solidFill>
              </a:rPr>
              <a:t>Axial </a:t>
            </a:r>
            <a:r>
              <a:rPr lang="en-US" u="sng" dirty="0">
                <a:solidFill>
                  <a:srgbClr val="FF0000"/>
                </a:solidFill>
              </a:rPr>
              <a:t>grains grow </a:t>
            </a:r>
            <a:r>
              <a:rPr lang="en-US" u="sng" dirty="0" smtClean="0">
                <a:solidFill>
                  <a:srgbClr val="FF0000"/>
                </a:solidFill>
              </a:rPr>
              <a:t>-Axially </a:t>
            </a:r>
            <a:r>
              <a:rPr lang="en-US" u="sng" dirty="0">
                <a:solidFill>
                  <a:srgbClr val="FF0000"/>
                </a:solidFill>
              </a:rPr>
              <a:t>in the direction of welding </a:t>
            </a:r>
            <a:r>
              <a:rPr lang="en-US" u="sng" dirty="0" smtClean="0"/>
              <a:t>The axial grains </a:t>
            </a:r>
            <a:r>
              <a:rPr lang="en-US" u="sng" dirty="0"/>
              <a:t>weaken the weld and increase </a:t>
            </a:r>
            <a:r>
              <a:rPr lang="en-US" u="sng" dirty="0" smtClean="0"/>
              <a:t>the solidification </a:t>
            </a:r>
            <a:r>
              <a:rPr lang="en-US" u="sng" dirty="0"/>
              <a:t>cracking tendency </a:t>
            </a:r>
            <a:r>
              <a:rPr lang="en-US" u="sng" dirty="0" smtClean="0"/>
              <a:t>therefore effort </a:t>
            </a:r>
            <a:r>
              <a:rPr lang="en-US" u="sng" dirty="0"/>
              <a:t>should made to modify the orientation of axial grains.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534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Effect of welding speed on grain structure of the weld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96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u="sng" dirty="0" smtClean="0">
                <a:solidFill>
                  <a:srgbClr val="FF0000"/>
                </a:solidFill>
              </a:rPr>
              <a:t>Low </a:t>
            </a:r>
            <a:r>
              <a:rPr lang="en-US" u="sng" dirty="0">
                <a:solidFill>
                  <a:srgbClr val="FF0000"/>
                </a:solidFill>
              </a:rPr>
              <a:t>welding speed </a:t>
            </a:r>
            <a:r>
              <a:rPr lang="en-US" dirty="0"/>
              <a:t>( Fig. a</a:t>
            </a:r>
            <a:r>
              <a:rPr lang="en-US" dirty="0" smtClean="0"/>
              <a:t>) </a:t>
            </a:r>
            <a:r>
              <a:rPr lang="en-US" dirty="0"/>
              <a:t>results in </a:t>
            </a:r>
            <a:r>
              <a:rPr lang="en-US" u="sng" dirty="0"/>
              <a:t>elliptical shape weld pool </a:t>
            </a:r>
            <a:r>
              <a:rPr lang="en-US" u="sng" dirty="0" smtClean="0"/>
              <a:t>and produces </a:t>
            </a:r>
            <a:r>
              <a:rPr lang="en-US" u="sng" dirty="0"/>
              <a:t>curved columnar grain</a:t>
            </a:r>
            <a:r>
              <a:rPr lang="en-US" dirty="0"/>
              <a:t> with better distribution of </a:t>
            </a:r>
            <a:r>
              <a:rPr lang="en-US" dirty="0" smtClean="0"/>
              <a:t>alloying </a:t>
            </a:r>
            <a:r>
              <a:rPr lang="en-US" dirty="0"/>
              <a:t>elements which in turn lowers solidification cracking tendency of the weld </a:t>
            </a:r>
            <a:r>
              <a:rPr lang="en-US" dirty="0" smtClean="0"/>
              <a:t>than weld </a:t>
            </a:r>
            <a:r>
              <a:rPr lang="en-US" dirty="0"/>
              <a:t>produced using high welding </a:t>
            </a:r>
            <a:r>
              <a:rPr lang="en-US" dirty="0" smtClean="0"/>
              <a:t>speed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-</a:t>
            </a:r>
            <a:r>
              <a:rPr lang="en-US" u="sng" dirty="0" smtClean="0">
                <a:solidFill>
                  <a:srgbClr val="FF0000"/>
                </a:solidFill>
              </a:rPr>
              <a:t>High </a:t>
            </a:r>
            <a:r>
              <a:rPr lang="en-US" u="sng" dirty="0">
                <a:solidFill>
                  <a:srgbClr val="FF0000"/>
                </a:solidFill>
              </a:rPr>
              <a:t>welding speed</a:t>
            </a:r>
            <a:r>
              <a:rPr lang="en-US" dirty="0"/>
              <a:t>, ( Fig. </a:t>
            </a:r>
            <a:r>
              <a:rPr lang="en-US" dirty="0" smtClean="0"/>
              <a:t>b) produces </a:t>
            </a:r>
            <a:r>
              <a:rPr lang="en-US" u="sng" dirty="0" smtClean="0"/>
              <a:t>like </a:t>
            </a:r>
            <a:r>
              <a:rPr lang="en-US" u="sng" dirty="0"/>
              <a:t>a tear drop shape </a:t>
            </a:r>
            <a:r>
              <a:rPr lang="en-US" u="sng" dirty="0" smtClean="0"/>
              <a:t> </a:t>
            </a:r>
            <a:r>
              <a:rPr lang="en-US" u="sng" dirty="0"/>
              <a:t>weld pool becomes </a:t>
            </a:r>
            <a:r>
              <a:rPr lang="en-US" u="sng" dirty="0" smtClean="0"/>
              <a:t>and </a:t>
            </a:r>
            <a:r>
              <a:rPr lang="en-US" u="sng" dirty="0"/>
              <a:t>grains are </a:t>
            </a:r>
            <a:r>
              <a:rPr lang="en-US" u="sng" dirty="0" smtClean="0"/>
              <a:t>mostly perpendicular </a:t>
            </a:r>
            <a:r>
              <a:rPr lang="en-US" u="sng" dirty="0"/>
              <a:t>to the </a:t>
            </a:r>
            <a:r>
              <a:rPr lang="en-US" u="sng" dirty="0" smtClean="0"/>
              <a:t>fusion boundary </a:t>
            </a:r>
            <a:r>
              <a:rPr lang="en-US" u="sng" dirty="0"/>
              <a:t>of the weld</a:t>
            </a:r>
            <a:r>
              <a:rPr lang="en-US" dirty="0"/>
              <a:t>. In this case </a:t>
            </a:r>
            <a:r>
              <a:rPr lang="en-US" dirty="0" smtClean="0"/>
              <a:t>alloying </a:t>
            </a:r>
            <a:r>
              <a:rPr lang="en-US" dirty="0"/>
              <a:t>elements are mostly segregated along the </a:t>
            </a:r>
            <a:r>
              <a:rPr lang="en-US" dirty="0" smtClean="0"/>
              <a:t>weld centerline</a:t>
            </a:r>
            <a:r>
              <a:rPr lang="en-US" dirty="0"/>
              <a:t>,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4520" r="7203" b="27328"/>
          <a:stretch/>
        </p:blipFill>
        <p:spPr bwMode="auto">
          <a:xfrm>
            <a:off x="482600" y="2362200"/>
            <a:ext cx="8013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8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 of welding speed on grain structure of the weld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19" y="627413"/>
            <a:ext cx="8915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9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>
            <a:noAutofit/>
          </a:bodyPr>
          <a:lstStyle/>
          <a:p>
            <a:r>
              <a:rPr lang="en-US" altLang="ar-IQ" dirty="0" smtClean="0">
                <a:latin typeface="Arial" pitchFamily="34" charset="0"/>
              </a:rPr>
              <a:t>Solidification Of Weld Metal</a:t>
            </a:r>
            <a:endParaRPr lang="en-US" altLang="ar-IQ" dirty="0"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6388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ar-IQ" sz="2400" u="sng" dirty="0" smtClean="0">
                <a:solidFill>
                  <a:srgbClr val="FF0000"/>
                </a:solidFill>
                <a:latin typeface="Arial" pitchFamily="34" charset="0"/>
              </a:rPr>
              <a:t>- Solidification process  is a type of  </a:t>
            </a:r>
            <a:r>
              <a:rPr lang="en-US" altLang="ar-IQ" sz="2400" u="sng" dirty="0">
                <a:solidFill>
                  <a:srgbClr val="FF0000"/>
                </a:solidFill>
                <a:latin typeface="Arial" pitchFamily="34" charset="0"/>
              </a:rPr>
              <a:t>Phase </a:t>
            </a:r>
            <a:r>
              <a:rPr lang="en-US" altLang="ar-IQ" sz="2400" u="sng" dirty="0" smtClean="0">
                <a:solidFill>
                  <a:srgbClr val="FF0000"/>
                </a:solidFill>
                <a:latin typeface="Arial" pitchFamily="34" charset="0"/>
              </a:rPr>
              <a:t>Transformation</a:t>
            </a:r>
          </a:p>
          <a:p>
            <a:pPr marL="0" indent="0">
              <a:buNone/>
            </a:pPr>
            <a:endParaRPr lang="en-US" altLang="ar-IQ" sz="2400" dirty="0">
              <a:solidFill>
                <a:srgbClr val="FF0000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en-US" altLang="ar-IQ" sz="2400" dirty="0" smtClean="0">
                <a:latin typeface="Arial" pitchFamily="34" charset="0"/>
              </a:rPr>
              <a:t>- Phase </a:t>
            </a:r>
            <a:r>
              <a:rPr lang="en-US" altLang="ar-IQ" sz="2400" dirty="0">
                <a:latin typeface="Arial" pitchFamily="34" charset="0"/>
              </a:rPr>
              <a:t>transformations are not usually </a:t>
            </a:r>
            <a:r>
              <a:rPr lang="en-US" altLang="ar-IQ" sz="2400" dirty="0" smtClean="0">
                <a:latin typeface="Arial" pitchFamily="34" charset="0"/>
              </a:rPr>
              <a:t>instantaneous occurs.</a:t>
            </a:r>
          </a:p>
          <a:p>
            <a:pPr marL="0" indent="0">
              <a:buNone/>
            </a:pPr>
            <a:r>
              <a:rPr lang="en-US" altLang="ar-IQ" sz="2400" dirty="0" smtClean="0">
                <a:latin typeface="Arial" pitchFamily="34" charset="0"/>
              </a:rPr>
              <a:t> </a:t>
            </a:r>
            <a:endParaRPr lang="en-US" altLang="ar-IQ" sz="2400" dirty="0"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en-US" altLang="ar-IQ" sz="2400" u="sng" dirty="0" smtClean="0">
                <a:solidFill>
                  <a:srgbClr val="FF0000"/>
                </a:solidFill>
                <a:latin typeface="Arial" pitchFamily="34" charset="0"/>
              </a:rPr>
              <a:t>The </a:t>
            </a:r>
            <a:r>
              <a:rPr lang="en-US" altLang="ar-IQ" sz="2400" u="sng" dirty="0">
                <a:solidFill>
                  <a:srgbClr val="FF0000"/>
                </a:solidFill>
                <a:latin typeface="Arial" pitchFamily="34" charset="0"/>
              </a:rPr>
              <a:t>transformations have two key </a:t>
            </a:r>
            <a:r>
              <a:rPr lang="en-US" altLang="ar-IQ" sz="2400" u="sng" dirty="0" smtClean="0">
                <a:solidFill>
                  <a:srgbClr val="FF0000"/>
                </a:solidFill>
                <a:latin typeface="Arial" pitchFamily="34" charset="0"/>
              </a:rPr>
              <a:t>events(Kinetics):</a:t>
            </a:r>
          </a:p>
          <a:p>
            <a:pPr marL="0" indent="0">
              <a:buNone/>
            </a:pPr>
            <a:endParaRPr lang="en-US" altLang="ar-IQ" sz="2400" u="sng" dirty="0">
              <a:solidFill>
                <a:srgbClr val="FF0000"/>
              </a:solidFill>
              <a:latin typeface="Arial" pitchFamily="34" charset="0"/>
            </a:endParaRPr>
          </a:p>
          <a:p>
            <a:pPr marL="457200" lvl="1" indent="0">
              <a:buNone/>
            </a:pPr>
            <a:r>
              <a:rPr lang="en-US" altLang="ar-IQ" sz="2000" u="sng" dirty="0" smtClean="0">
                <a:solidFill>
                  <a:srgbClr val="FF0000"/>
                </a:solidFill>
                <a:latin typeface="Arial" pitchFamily="34" charset="0"/>
              </a:rPr>
              <a:t>1- Nucleation</a:t>
            </a:r>
            <a:r>
              <a:rPr lang="en-US" altLang="ar-IQ" sz="2000" dirty="0" smtClean="0">
                <a:latin typeface="Arial" pitchFamily="34" charset="0"/>
              </a:rPr>
              <a:t> </a:t>
            </a:r>
            <a:r>
              <a:rPr lang="en-US" altLang="ar-IQ" sz="2000" dirty="0">
                <a:latin typeface="Arial" pitchFamily="34" charset="0"/>
              </a:rPr>
              <a:t>– formation of small clusters </a:t>
            </a:r>
            <a:r>
              <a:rPr lang="en-US" altLang="ar-IQ" sz="2000" dirty="0" smtClean="0">
                <a:latin typeface="Arial" pitchFamily="34" charset="0"/>
              </a:rPr>
              <a:t>of </a:t>
            </a:r>
            <a:r>
              <a:rPr lang="en-US" altLang="ar-IQ" sz="2000" dirty="0">
                <a:latin typeface="Arial" pitchFamily="34" charset="0"/>
              </a:rPr>
              <a:t>the new </a:t>
            </a:r>
            <a:r>
              <a:rPr lang="en-US" altLang="ar-IQ" sz="2000" dirty="0" smtClean="0">
                <a:latin typeface="Arial" pitchFamily="34" charset="0"/>
              </a:rPr>
              <a:t>phase</a:t>
            </a:r>
          </a:p>
          <a:p>
            <a:pPr lvl="1"/>
            <a:r>
              <a:rPr lang="en-US" altLang="ar-IQ" sz="2000" dirty="0" smtClean="0">
                <a:latin typeface="Arial" pitchFamily="34" charset="0"/>
              </a:rPr>
              <a:t>Nucleation </a:t>
            </a:r>
            <a:r>
              <a:rPr lang="en-US" altLang="ar-IQ" sz="2000" dirty="0">
                <a:latin typeface="Arial" pitchFamily="34" charset="0"/>
              </a:rPr>
              <a:t>– two </a:t>
            </a:r>
            <a:r>
              <a:rPr lang="en-US" altLang="ar-IQ" sz="2000" dirty="0" smtClean="0">
                <a:latin typeface="Arial" pitchFamily="34" charset="0"/>
              </a:rPr>
              <a:t>types:</a:t>
            </a:r>
            <a:endParaRPr lang="en-US" altLang="ar-IQ" sz="2000" dirty="0">
              <a:latin typeface="Arial" pitchFamily="34" charset="0"/>
            </a:endParaRPr>
          </a:p>
          <a:p>
            <a:pPr lvl="1"/>
            <a:r>
              <a:rPr lang="en-US" altLang="ar-IQ" sz="2000" dirty="0">
                <a:latin typeface="Arial" pitchFamily="34" charset="0"/>
              </a:rPr>
              <a:t>Homogeneous nucleation – nuclei of the new phase are formed uniformly throughout the parent or original phase</a:t>
            </a:r>
          </a:p>
          <a:p>
            <a:pPr lvl="1"/>
            <a:r>
              <a:rPr lang="en-US" altLang="ar-IQ" sz="2000" dirty="0">
                <a:latin typeface="Arial" pitchFamily="34" charset="0"/>
              </a:rPr>
              <a:t>Heterogeneous nucleation – nuclei of the new phase form preferentially at heterogeneities (surfaces, impurities, etc.) </a:t>
            </a:r>
          </a:p>
          <a:p>
            <a:pPr marL="457200" lvl="1" indent="0">
              <a:buNone/>
            </a:pPr>
            <a:endParaRPr lang="en-US" altLang="ar-IQ" sz="2000" dirty="0">
              <a:latin typeface="Arial" pitchFamily="34" charset="0"/>
            </a:endParaRPr>
          </a:p>
          <a:p>
            <a:pPr marL="457200" lvl="1" indent="0">
              <a:buNone/>
            </a:pPr>
            <a:r>
              <a:rPr lang="en-US" altLang="ar-IQ" sz="2000" u="sng" dirty="0" smtClean="0">
                <a:solidFill>
                  <a:srgbClr val="FF0000"/>
                </a:solidFill>
                <a:latin typeface="Arial" pitchFamily="34" charset="0"/>
              </a:rPr>
              <a:t>2- Growth</a:t>
            </a:r>
            <a:r>
              <a:rPr lang="en-US" altLang="ar-IQ" sz="2000" dirty="0" smtClean="0">
                <a:latin typeface="Arial" pitchFamily="34" charset="0"/>
              </a:rPr>
              <a:t> </a:t>
            </a:r>
            <a:r>
              <a:rPr lang="en-US" altLang="ar-IQ" sz="2000" dirty="0">
                <a:latin typeface="Arial" pitchFamily="34" charset="0"/>
              </a:rPr>
              <a:t>– little clusters get </a:t>
            </a:r>
            <a:r>
              <a:rPr lang="en-US" altLang="ar-IQ" sz="2000" dirty="0" smtClean="0">
                <a:latin typeface="Arial" pitchFamily="34" charset="0"/>
              </a:rPr>
              <a:t>bigger</a:t>
            </a:r>
          </a:p>
          <a:p>
            <a:pPr lvl="1"/>
            <a:endParaRPr lang="en-US" altLang="ar-IQ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84625"/>
            <a:ext cx="6858000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9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552575" y="242888"/>
            <a:ext cx="6172200" cy="1447800"/>
          </a:xfrm>
        </p:spPr>
        <p:txBody>
          <a:bodyPr/>
          <a:lstStyle/>
          <a:p>
            <a:r>
              <a:rPr lang="en-US" altLang="en-US" dirty="0" smtClean="0"/>
              <a:t>Heating Curve for a Pure Metal 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2663" y="3190875"/>
            <a:ext cx="5614987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1988" name="Picture 4" descr="n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7300"/>
            <a:ext cx="22669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62113"/>
            <a:ext cx="6934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3874694" y="3810000"/>
            <a:ext cx="18383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err="1" smtClean="0"/>
              <a:t>Ql</a:t>
            </a:r>
            <a:r>
              <a:rPr lang="en-US" altLang="en-US" b="1" dirty="0" smtClean="0"/>
              <a:t> </a:t>
            </a:r>
            <a:r>
              <a:rPr lang="en-US" altLang="en-US" b="1" dirty="0"/>
              <a:t>= M * Delta </a:t>
            </a:r>
            <a:r>
              <a:rPr lang="en-US" altLang="en-US" b="1" dirty="0" smtClean="0"/>
              <a:t>H</a:t>
            </a:r>
          </a:p>
          <a:p>
            <a:r>
              <a:rPr lang="en-US" altLang="en-US" sz="1400" b="1" i="1" dirty="0" smtClean="0">
                <a:cs typeface="+mj-cs"/>
              </a:rPr>
              <a:t>Delta H=H3-H2</a:t>
            </a:r>
            <a:endParaRPr lang="en-US" altLang="en-US" sz="1400" b="1" i="1" dirty="0">
              <a:cs typeface="+mj-cs"/>
            </a:endParaRPr>
          </a:p>
          <a:p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2085109" y="5909893"/>
            <a:ext cx="223651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Qs </a:t>
            </a:r>
            <a:r>
              <a:rPr lang="en-US" altLang="en-US" b="1" dirty="0"/>
              <a:t>= M * C * Delta </a:t>
            </a:r>
            <a:r>
              <a:rPr lang="en-US" altLang="en-US" b="1" dirty="0" smtClean="0"/>
              <a:t>T</a:t>
            </a:r>
          </a:p>
          <a:p>
            <a:r>
              <a:rPr lang="en-US" altLang="en-US" sz="1400" b="1" i="1" dirty="0">
                <a:cs typeface="+mj-cs"/>
              </a:rPr>
              <a:t>Delta </a:t>
            </a:r>
            <a:r>
              <a:rPr lang="en-US" altLang="en-US" sz="1400" b="1" i="1" dirty="0" smtClean="0">
                <a:cs typeface="+mj-cs"/>
              </a:rPr>
              <a:t>T=T2-T1</a:t>
            </a:r>
            <a:endParaRPr lang="en-US" altLang="en-US" sz="1400" b="1" i="1" dirty="0">
              <a:cs typeface="+mj-cs"/>
            </a:endParaRPr>
          </a:p>
          <a:p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44883" y="641028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1518" y="545072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0162" y="545072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ar-IQ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971800" y="3276600"/>
            <a:ext cx="1398318" cy="30641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257800" y="3137595"/>
            <a:ext cx="1138238" cy="20812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924800" y="3072281"/>
            <a:ext cx="533400" cy="10425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" y="122238"/>
            <a:ext cx="8610600" cy="258762"/>
          </a:xfrm>
        </p:spPr>
        <p:txBody>
          <a:bodyPr>
            <a:noAutofit/>
          </a:bodyPr>
          <a:lstStyle/>
          <a:p>
            <a:r>
              <a:rPr lang="en-US" sz="3600" b="1" dirty="0"/>
              <a:t>Fundamentals of solidification of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0678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-</a:t>
            </a:r>
            <a:r>
              <a:rPr lang="en-US" sz="2800" u="sng" dirty="0" smtClean="0">
                <a:solidFill>
                  <a:srgbClr val="FF0000"/>
                </a:solidFill>
              </a:rPr>
              <a:t>As soon </a:t>
            </a:r>
            <a:r>
              <a:rPr lang="en-US" sz="2800" u="sng" dirty="0">
                <a:solidFill>
                  <a:srgbClr val="FF0000"/>
                </a:solidFill>
              </a:rPr>
              <a:t>as heat source moves </a:t>
            </a:r>
            <a:r>
              <a:rPr lang="en-US" sz="2800" u="sng" dirty="0" smtClean="0">
                <a:solidFill>
                  <a:srgbClr val="FF0000"/>
                </a:solidFill>
              </a:rPr>
              <a:t>away </a:t>
            </a:r>
            <a:r>
              <a:rPr lang="en-US" sz="2800" dirty="0" smtClean="0"/>
              <a:t>during welding , </a:t>
            </a:r>
            <a:r>
              <a:rPr lang="en-US" sz="2800" dirty="0"/>
              <a:t>gradually heat is lost to the base metal and </a:t>
            </a:r>
            <a:r>
              <a:rPr lang="en-US" sz="2800" dirty="0" smtClean="0"/>
              <a:t>Solidification of liquid metal begin.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-</a:t>
            </a:r>
            <a:r>
              <a:rPr lang="en-US" sz="2800" u="sng" dirty="0" smtClean="0">
                <a:solidFill>
                  <a:srgbClr val="FF0000"/>
                </a:solidFill>
              </a:rPr>
              <a:t>Rate </a:t>
            </a:r>
            <a:r>
              <a:rPr lang="en-US" sz="2800" u="sng" dirty="0">
                <a:solidFill>
                  <a:srgbClr val="FF0000"/>
                </a:solidFill>
              </a:rPr>
              <a:t>of </a:t>
            </a:r>
            <a:r>
              <a:rPr lang="en-US" sz="2800" u="sng" dirty="0" smtClean="0">
                <a:solidFill>
                  <a:srgbClr val="FF0000"/>
                </a:solidFill>
              </a:rPr>
              <a:t>heat lost </a:t>
            </a:r>
            <a:r>
              <a:rPr lang="en-US" sz="2800" u="sng" dirty="0">
                <a:solidFill>
                  <a:srgbClr val="FF0000"/>
                </a:solidFill>
              </a:rPr>
              <a:t>depends </a:t>
            </a:r>
            <a:r>
              <a:rPr lang="en-US" sz="2800" dirty="0"/>
              <a:t>on temperature of weld metal, weld pool size, thickness and </a:t>
            </a:r>
            <a:r>
              <a:rPr lang="en-US" sz="2800" dirty="0" smtClean="0"/>
              <a:t>thermal properties </a:t>
            </a:r>
            <a:r>
              <a:rPr lang="en-US" sz="2800" dirty="0"/>
              <a:t>base metal etc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r>
              <a:rPr lang="en-US" sz="2800" u="sng" dirty="0">
                <a:solidFill>
                  <a:srgbClr val="FF0000"/>
                </a:solidFill>
              </a:rPr>
              <a:t>On cooling</a:t>
            </a:r>
            <a:r>
              <a:rPr lang="en-US" sz="2800" dirty="0"/>
              <a:t>, liquid metal losses energy in the form of latent heat and so </a:t>
            </a:r>
            <a:r>
              <a:rPr lang="en-US" sz="2800" dirty="0" smtClean="0"/>
              <a:t>the temperature </a:t>
            </a:r>
            <a:r>
              <a:rPr lang="en-US" sz="2800" dirty="0"/>
              <a:t>is lowered which in turn decreases the average inter-atomic </a:t>
            </a:r>
            <a:r>
              <a:rPr lang="en-US" sz="2800" dirty="0" smtClean="0"/>
              <a:t>distance between </a:t>
            </a:r>
            <a:r>
              <a:rPr lang="en-US" sz="2800" dirty="0"/>
              <a:t>mobile &amp; disordered atoms.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</a:t>
            </a:r>
            <a:r>
              <a:rPr lang="en-US" sz="2800" u="sng" dirty="0" smtClean="0">
                <a:solidFill>
                  <a:srgbClr val="FF0000"/>
                </a:solidFill>
              </a:rPr>
              <a:t>On </a:t>
            </a:r>
            <a:r>
              <a:rPr lang="en-US" sz="2800" u="sng" dirty="0">
                <a:solidFill>
                  <a:srgbClr val="FF0000"/>
                </a:solidFill>
              </a:rPr>
              <a:t>further cooling</a:t>
            </a:r>
            <a:r>
              <a:rPr lang="en-US" sz="2800" dirty="0"/>
              <a:t>, attractive forces </a:t>
            </a:r>
            <a:r>
              <a:rPr lang="en-US" sz="2800" dirty="0" smtClean="0"/>
              <a:t>between atoms </a:t>
            </a:r>
            <a:r>
              <a:rPr lang="en-US" sz="2800" dirty="0"/>
              <a:t>prevent them moving away from one another and eventually completely liquid </a:t>
            </a:r>
            <a:r>
              <a:rPr lang="en-US" sz="2800" dirty="0" smtClean="0"/>
              <a:t>to solid </a:t>
            </a:r>
            <a:r>
              <a:rPr lang="en-US" sz="2800" dirty="0"/>
              <a:t>transformation takes place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2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8077200" y="6400800"/>
            <a:ext cx="274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ar-IQ" sz="1200">
                <a:solidFill>
                  <a:srgbClr val="00000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372054" y="1085850"/>
            <a:ext cx="87046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ar-IQ" dirty="0">
                <a:solidFill>
                  <a:srgbClr val="000000"/>
                </a:solidFill>
                <a:latin typeface="Arial Rounded MT Bold" pitchFamily="34" charset="0"/>
              </a:rPr>
              <a:t>•  </a:t>
            </a:r>
            <a:r>
              <a:rPr lang="en-US" altLang="ar-IQ" sz="2800" dirty="0" smtClean="0">
                <a:solidFill>
                  <a:srgbClr val="000000"/>
                </a:solidFill>
                <a:latin typeface="Arial Rounded MT Bold" pitchFamily="34" charset="0"/>
              </a:rPr>
              <a:t>Solidification is </a:t>
            </a:r>
            <a:r>
              <a:rPr lang="en-US" altLang="ar-IQ" sz="2800" dirty="0">
                <a:solidFill>
                  <a:srgbClr val="000000"/>
                </a:solidFill>
                <a:latin typeface="Arial Rounded MT Bold" pitchFamily="34" charset="0"/>
              </a:rPr>
              <a:t>a result of nucleation </a:t>
            </a:r>
            <a:r>
              <a:rPr lang="en-US" altLang="ar-IQ" sz="2800" u="sng" dirty="0">
                <a:solidFill>
                  <a:srgbClr val="000000"/>
                </a:solidFill>
                <a:latin typeface="Arial Rounded MT Bold" pitchFamily="34" charset="0"/>
              </a:rPr>
              <a:t>and</a:t>
            </a:r>
            <a:r>
              <a:rPr lang="en-US" altLang="ar-IQ" sz="2800" dirty="0">
                <a:solidFill>
                  <a:srgbClr val="000000"/>
                </a:solidFill>
                <a:latin typeface="Arial Rounded MT Bold" pitchFamily="34" charset="0"/>
              </a:rPr>
              <a:t> growth</a:t>
            </a:r>
          </a:p>
          <a:p>
            <a:pPr eaLnBrk="0" hangingPunct="0"/>
            <a:r>
              <a:rPr lang="en-US" altLang="ar-IQ" sz="2800" dirty="0">
                <a:solidFill>
                  <a:srgbClr val="000000"/>
                </a:solidFill>
                <a:latin typeface="Arial Rounded MT Bold" pitchFamily="34" charset="0"/>
              </a:rPr>
              <a:t>     of crystals.</a:t>
            </a:r>
          </a:p>
        </p:txBody>
      </p:sp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47624"/>
            <a:ext cx="96647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72054" y="-152400"/>
            <a:ext cx="8229600" cy="1143000"/>
          </a:xfrm>
        </p:spPr>
        <p:txBody>
          <a:bodyPr/>
          <a:lstStyle/>
          <a:p>
            <a:r>
              <a:rPr lang="en-US" altLang="ar-IQ" dirty="0"/>
              <a:t>NUCLEATION AND GROWTH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054" y="5486400"/>
            <a:ext cx="85433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TE= Equilibrium Temp. ≤ </a:t>
            </a:r>
            <a:r>
              <a:rPr lang="en-US" sz="2800" dirty="0" err="1" smtClean="0"/>
              <a:t>Tmelting</a:t>
            </a:r>
            <a:r>
              <a:rPr lang="en-US" sz="2800" dirty="0" smtClean="0"/>
              <a:t>   ,     T   temp. to which weld metal is cooled 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13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077200" y="6400800"/>
            <a:ext cx="274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ar-IQ" sz="1200">
                <a:solidFill>
                  <a:srgbClr val="000000"/>
                </a:solidFill>
                <a:latin typeface="Arial Rounded MT Bold" pitchFamily="34" charset="0"/>
              </a:rPr>
              <a:t>8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8" y="2665024"/>
            <a:ext cx="8847582" cy="26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26050"/>
            <a:ext cx="30480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1"/>
            <a:ext cx="327660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3400" y="1600200"/>
            <a:ext cx="3581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ar-IQ" sz="2000" dirty="0">
                <a:latin typeface="Arial Rounded MT Bold" pitchFamily="34" charset="0"/>
              </a:rPr>
              <a:t>•  </a:t>
            </a:r>
            <a:r>
              <a:rPr lang="en-US" altLang="ar-IQ" sz="2000" dirty="0" err="1" smtClean="0">
                <a:latin typeface="Arial Rounded MT Bold" pitchFamily="34" charset="0"/>
              </a:rPr>
              <a:t>T</a:t>
            </a:r>
            <a:r>
              <a:rPr lang="en-US" altLang="ar-IQ" sz="2800" baseline="-10000" dirty="0" err="1" smtClean="0">
                <a:latin typeface="Arial Rounded MT Bold" pitchFamily="34" charset="0"/>
              </a:rPr>
              <a:t>transf</a:t>
            </a:r>
            <a:r>
              <a:rPr lang="en-US" altLang="ar-IQ" sz="2800" baseline="-10000" dirty="0" smtClean="0">
                <a:latin typeface="Arial Rounded MT Bold" pitchFamily="34" charset="0"/>
              </a:rPr>
              <a:t>.</a:t>
            </a:r>
            <a:r>
              <a:rPr lang="en-US" altLang="ar-IQ" sz="2000" dirty="0" smtClean="0">
                <a:latin typeface="Arial Rounded MT Bold" pitchFamily="34" charset="0"/>
              </a:rPr>
              <a:t>  </a:t>
            </a:r>
            <a:r>
              <a:rPr lang="en-US" altLang="ar-IQ" sz="2000" dirty="0" smtClean="0">
                <a:solidFill>
                  <a:srgbClr val="FF0000"/>
                </a:solidFill>
                <a:latin typeface="Arial Rounded MT Bold" pitchFamily="34" charset="0"/>
              </a:rPr>
              <a:t>just  below </a:t>
            </a:r>
            <a:r>
              <a:rPr lang="en-US" altLang="ar-IQ" sz="2000" dirty="0">
                <a:latin typeface="Arial Rounded MT Bold" pitchFamily="34" charset="0"/>
              </a:rPr>
              <a:t>T</a:t>
            </a:r>
            <a:r>
              <a:rPr lang="en-US" altLang="ar-IQ" sz="2800" baseline="-10000" dirty="0">
                <a:latin typeface="Arial Rounded MT Bold" pitchFamily="34" charset="0"/>
              </a:rPr>
              <a:t>E</a:t>
            </a:r>
            <a:r>
              <a:rPr lang="en-US" altLang="ar-IQ" sz="2200" dirty="0">
                <a:latin typeface="Arial Rounded MT Bold" pitchFamily="34" charset="0"/>
              </a:rPr>
              <a:t> </a:t>
            </a:r>
          </a:p>
          <a:p>
            <a:pPr eaLnBrk="0" hangingPunct="0"/>
            <a:r>
              <a:rPr lang="en-US" altLang="ar-IQ" sz="1800" dirty="0">
                <a:latin typeface="Arial Rounded MT Bold" pitchFamily="34" charset="0"/>
              </a:rPr>
              <a:t>    --Larger T:  diffusion is faster</a:t>
            </a:r>
          </a:p>
          <a:p>
            <a:pPr eaLnBrk="0" hangingPunct="0"/>
            <a:r>
              <a:rPr lang="en-US" altLang="ar-IQ" sz="1800" dirty="0">
                <a:latin typeface="Arial Rounded MT Bold" pitchFamily="34" charset="0"/>
              </a:rPr>
              <a:t>    --Pearlite is coarser</a:t>
            </a:r>
            <a:r>
              <a:rPr lang="en-US" altLang="ar-IQ" sz="1800" dirty="0" smtClean="0">
                <a:latin typeface="Arial Rounded MT Bold" pitchFamily="34" charset="0"/>
              </a:rPr>
              <a:t>.</a:t>
            </a:r>
          </a:p>
          <a:p>
            <a:pPr eaLnBrk="0" hangingPunct="0"/>
            <a:r>
              <a:rPr lang="en-US" altLang="ar-IQ" sz="2200" dirty="0" smtClean="0">
                <a:latin typeface="Arial Rounded MT Bold" pitchFamily="34" charset="0"/>
              </a:rPr>
              <a:t>            ∆</a:t>
            </a:r>
            <a:r>
              <a:rPr lang="en-US" altLang="ar-IQ" sz="2200" dirty="0">
                <a:latin typeface="Arial Rounded MT Bold" pitchFamily="34" charset="0"/>
              </a:rPr>
              <a:t>T</a:t>
            </a:r>
            <a:r>
              <a:rPr lang="en-US" altLang="ar-IQ" sz="2200" dirty="0" smtClean="0">
                <a:latin typeface="Arial Rounded MT Bold" pitchFamily="34" charset="0"/>
              </a:rPr>
              <a:t>= TE - T</a:t>
            </a:r>
            <a:endParaRPr lang="en-US" altLang="ar-IQ" sz="2200" dirty="0">
              <a:latin typeface="Arial Rounded MT Bold" pitchFamily="34" charset="0"/>
            </a:endParaRPr>
          </a:p>
          <a:p>
            <a:pPr eaLnBrk="0" hangingPunct="0"/>
            <a:endParaRPr lang="en-US" altLang="ar-IQ" sz="1800" dirty="0">
              <a:latin typeface="Arial Rounded MT Bold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85800" y="1250950"/>
            <a:ext cx="190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ar-IQ" sz="2000" b="1" u="sng" dirty="0">
                <a:solidFill>
                  <a:srgbClr val="FF0000"/>
                </a:solidFill>
                <a:latin typeface="Arial Rounded MT Bold" pitchFamily="34" charset="0"/>
              </a:rPr>
              <a:t>Two cases: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53000" y="1600200"/>
            <a:ext cx="373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ar-IQ" sz="2000" dirty="0">
                <a:latin typeface="Arial Rounded MT Bold" pitchFamily="34" charset="0"/>
              </a:rPr>
              <a:t>•  </a:t>
            </a:r>
            <a:r>
              <a:rPr lang="en-US" altLang="ar-IQ" sz="2000" dirty="0" err="1" smtClean="0">
                <a:latin typeface="Arial Rounded MT Bold" pitchFamily="34" charset="0"/>
              </a:rPr>
              <a:t>T</a:t>
            </a:r>
            <a:r>
              <a:rPr lang="en-US" altLang="ar-IQ" sz="2800" baseline="-10000" dirty="0" err="1" smtClean="0">
                <a:latin typeface="Arial Rounded MT Bold" pitchFamily="34" charset="0"/>
              </a:rPr>
              <a:t>transf</a:t>
            </a:r>
            <a:r>
              <a:rPr lang="en-US" altLang="ar-IQ" sz="2800" baseline="-10000" dirty="0" smtClean="0">
                <a:latin typeface="Arial Rounded MT Bold" pitchFamily="34" charset="0"/>
              </a:rPr>
              <a:t>.</a:t>
            </a:r>
            <a:r>
              <a:rPr lang="en-US" altLang="ar-IQ" sz="2000" dirty="0" smtClean="0">
                <a:latin typeface="Arial Rounded MT Bold" pitchFamily="34" charset="0"/>
              </a:rPr>
              <a:t>  </a:t>
            </a:r>
            <a:r>
              <a:rPr lang="en-US" altLang="ar-IQ" sz="2000" dirty="0" smtClean="0">
                <a:solidFill>
                  <a:srgbClr val="FF0000"/>
                </a:solidFill>
                <a:latin typeface="Arial Rounded MT Bold" pitchFamily="34" charset="0"/>
              </a:rPr>
              <a:t>well </a:t>
            </a:r>
            <a:r>
              <a:rPr lang="en-US" altLang="ar-IQ" sz="2000" dirty="0">
                <a:solidFill>
                  <a:srgbClr val="FF0000"/>
                </a:solidFill>
                <a:latin typeface="Arial Rounded MT Bold" pitchFamily="34" charset="0"/>
              </a:rPr>
              <a:t>below </a:t>
            </a:r>
            <a:r>
              <a:rPr lang="en-US" altLang="ar-IQ" sz="2000" dirty="0">
                <a:latin typeface="Arial Rounded MT Bold" pitchFamily="34" charset="0"/>
              </a:rPr>
              <a:t>T</a:t>
            </a:r>
            <a:r>
              <a:rPr lang="en-US" altLang="ar-IQ" sz="2800" baseline="-10000" dirty="0">
                <a:latin typeface="Arial Rounded MT Bold" pitchFamily="34" charset="0"/>
              </a:rPr>
              <a:t>E</a:t>
            </a:r>
            <a:r>
              <a:rPr lang="en-US" altLang="ar-IQ" sz="2200" dirty="0">
                <a:latin typeface="Arial Rounded MT Bold" pitchFamily="34" charset="0"/>
              </a:rPr>
              <a:t> </a:t>
            </a:r>
          </a:p>
          <a:p>
            <a:pPr eaLnBrk="0" hangingPunct="0"/>
            <a:r>
              <a:rPr lang="en-US" altLang="ar-IQ" sz="1800" dirty="0">
                <a:latin typeface="Arial Rounded MT Bold" pitchFamily="34" charset="0"/>
              </a:rPr>
              <a:t>    --Smaller T:  diffusion is slower</a:t>
            </a:r>
          </a:p>
          <a:p>
            <a:pPr eaLnBrk="0" hangingPunct="0"/>
            <a:r>
              <a:rPr lang="en-US" altLang="ar-IQ" sz="1800" dirty="0">
                <a:latin typeface="Arial Rounded MT Bold" pitchFamily="34" charset="0"/>
              </a:rPr>
              <a:t>    --Pearlite is finer</a:t>
            </a:r>
            <a:r>
              <a:rPr lang="en-US" altLang="ar-IQ" sz="1800" dirty="0" smtClean="0">
                <a:latin typeface="Arial Rounded MT Bold" pitchFamily="34" charset="0"/>
              </a:rPr>
              <a:t>.</a:t>
            </a:r>
          </a:p>
          <a:p>
            <a:pPr eaLnBrk="0" hangingPunct="0"/>
            <a:r>
              <a:rPr lang="en-US" altLang="ar-IQ" sz="2200" dirty="0" smtClean="0">
                <a:latin typeface="Arial Rounded MT Bold" pitchFamily="34" charset="0"/>
              </a:rPr>
              <a:t>            ∆T=</a:t>
            </a:r>
            <a:r>
              <a:rPr lang="en-US" altLang="ar-IQ" sz="2200" dirty="0">
                <a:latin typeface="Arial Rounded MT Bold" pitchFamily="34" charset="0"/>
              </a:rPr>
              <a:t> </a:t>
            </a:r>
            <a:r>
              <a:rPr lang="en-US" altLang="ar-IQ" sz="2200" dirty="0" smtClean="0">
                <a:latin typeface="Arial Rounded MT Bold" pitchFamily="34" charset="0"/>
              </a:rPr>
              <a:t>TE - T</a:t>
            </a:r>
            <a:endParaRPr lang="en-US" altLang="ar-IQ" sz="2200" dirty="0">
              <a:latin typeface="Arial Rounded MT Bold" pitchFamily="34" charset="0"/>
            </a:endParaRPr>
          </a:p>
          <a:p>
            <a:pPr eaLnBrk="0" hangingPunct="0"/>
            <a:endParaRPr lang="en-US" altLang="ar-IQ" sz="2200" dirty="0">
              <a:latin typeface="Arial Rounded MT Bold" pitchFamily="34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5400" y="152400"/>
            <a:ext cx="8915400" cy="960438"/>
          </a:xfrm>
        </p:spPr>
        <p:txBody>
          <a:bodyPr>
            <a:normAutofit fontScale="90000"/>
          </a:bodyPr>
          <a:lstStyle/>
          <a:p>
            <a:r>
              <a:rPr lang="en-US" altLang="ar-IQ" dirty="0" smtClean="0"/>
              <a:t>Effect of Under Cooling (∆T) on Solidified  Metal  </a:t>
            </a:r>
            <a:r>
              <a:rPr lang="en-US" altLang="ar-IQ" dirty="0"/>
              <a:t>MORPHOLOGY</a:t>
            </a:r>
          </a:p>
        </p:txBody>
      </p:sp>
    </p:spTree>
    <p:extLst>
      <p:ext uri="{BB962C8B-B14F-4D97-AF65-F5344CB8AC3E}">
        <p14:creationId xmlns:p14="http://schemas.microsoft.com/office/powerpoint/2010/main" val="24473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457200"/>
          </a:xfrm>
        </p:spPr>
        <p:txBody>
          <a:bodyPr>
            <a:noAutofit/>
          </a:bodyPr>
          <a:lstStyle/>
          <a:p>
            <a:r>
              <a:rPr lang="en-US" sz="3600" b="1" dirty="0"/>
              <a:t>Fundamentals of solidification of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220200" cy="6019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u="sng" dirty="0" smtClean="0"/>
              <a:t>If </a:t>
            </a:r>
            <a:r>
              <a:rPr lang="en-US" u="sng" dirty="0"/>
              <a:t>liquid metal is already carrying solid </a:t>
            </a:r>
            <a:r>
              <a:rPr lang="en-US" u="sng" dirty="0">
                <a:solidFill>
                  <a:srgbClr val="FF0000"/>
                </a:solidFill>
              </a:rPr>
              <a:t>particles</a:t>
            </a:r>
            <a:r>
              <a:rPr lang="en-US" u="sng" dirty="0"/>
              <a:t> </a:t>
            </a:r>
            <a:r>
              <a:rPr lang="en-US" dirty="0"/>
              <a:t>then it will begin to crystallize </a:t>
            </a:r>
            <a:r>
              <a:rPr lang="en-US" dirty="0" smtClean="0"/>
              <a:t>on them </a:t>
            </a:r>
            <a:r>
              <a:rPr lang="en-US" dirty="0"/>
              <a:t>at equilibrium temperature without under-cooling. This phenomenon forms </a:t>
            </a:r>
            <a:r>
              <a:rPr lang="en-US" dirty="0" smtClean="0"/>
              <a:t>the basis </a:t>
            </a:r>
            <a:r>
              <a:rPr lang="en-US" dirty="0"/>
              <a:t>for the </a:t>
            </a:r>
            <a:r>
              <a:rPr lang="en-US" u="sng" dirty="0">
                <a:solidFill>
                  <a:srgbClr val="FF0000"/>
                </a:solidFill>
              </a:rPr>
              <a:t>heterogeneous nucleation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u="sng" dirty="0" smtClean="0">
                <a:solidFill>
                  <a:srgbClr val="FF0000"/>
                </a:solidFill>
              </a:rPr>
              <a:t>Two conditions </a:t>
            </a:r>
            <a:r>
              <a:rPr lang="en-US" dirty="0"/>
              <a:t>should be satisfied by the heterogeneous particles to be an effective </a:t>
            </a:r>
            <a:r>
              <a:rPr lang="en-US" dirty="0" smtClean="0"/>
              <a:t>nucleate for heterogeneous </a:t>
            </a:r>
            <a:r>
              <a:rPr lang="en-US" dirty="0"/>
              <a:t>nucleation.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crystalline </a:t>
            </a:r>
            <a:r>
              <a:rPr lang="en-US" dirty="0"/>
              <a:t>similarity between the particles and solidified liquid </a:t>
            </a:r>
            <a:r>
              <a:rPr lang="en-US" dirty="0" smtClean="0"/>
              <a:t>metal. 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difference in </a:t>
            </a:r>
            <a:r>
              <a:rPr lang="en-US" dirty="0"/>
              <a:t>lattice </a:t>
            </a:r>
            <a:r>
              <a:rPr lang="en-US" dirty="0" smtClean="0"/>
              <a:t>size of </a:t>
            </a:r>
            <a:r>
              <a:rPr lang="en-US" dirty="0"/>
              <a:t>liquid metal </a:t>
            </a:r>
            <a:r>
              <a:rPr lang="en-US" dirty="0" smtClean="0"/>
              <a:t>and solid </a:t>
            </a:r>
            <a:r>
              <a:rPr lang="en-US" dirty="0"/>
              <a:t>particles should not be greater than 20%. </a:t>
            </a:r>
          </a:p>
        </p:txBody>
      </p:sp>
    </p:spTree>
    <p:extLst>
      <p:ext uri="{BB962C8B-B14F-4D97-AF65-F5344CB8AC3E}">
        <p14:creationId xmlns:p14="http://schemas.microsoft.com/office/powerpoint/2010/main" val="19104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r="1940" b="9050"/>
          <a:stretch/>
        </p:blipFill>
        <p:spPr bwMode="auto">
          <a:xfrm>
            <a:off x="152400" y="457200"/>
            <a:ext cx="8763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011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b="1" dirty="0" smtClean="0"/>
              <a:t>Solidification Modes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20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7708</TotalTime>
  <Words>1230</Words>
  <Application>Microsoft Office PowerPoint</Application>
  <PresentationFormat>On-screen Show (4:3)</PresentationFormat>
  <Paragraphs>149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Solidification of Weld Metal</vt:lpstr>
      <vt:lpstr>Solidification Of Weld Metal</vt:lpstr>
      <vt:lpstr>PowerPoint Presentation</vt:lpstr>
      <vt:lpstr>Heating Curve for a Pure Metal </vt:lpstr>
      <vt:lpstr>Fundamentals of solidification of metals</vt:lpstr>
      <vt:lpstr>NUCLEATION AND GROWTH</vt:lpstr>
      <vt:lpstr>Effect of Under Cooling (∆T) on Solidified  Metal  MORPHOLOGY</vt:lpstr>
      <vt:lpstr>Fundamentals of solidification of metals</vt:lpstr>
      <vt:lpstr>PowerPoint Presentation</vt:lpstr>
      <vt:lpstr>Solidification Modes</vt:lpstr>
      <vt:lpstr>Solidification Modes </vt:lpstr>
      <vt:lpstr>Fundamentals of solidification of metals</vt:lpstr>
      <vt:lpstr>Epitaxial solidification </vt:lpstr>
      <vt:lpstr>Modes of solidification </vt:lpstr>
      <vt:lpstr>Modes of solidification </vt:lpstr>
      <vt:lpstr>Modes of solidification </vt:lpstr>
      <vt:lpstr>Effect of welding parameters on modes of solidification </vt:lpstr>
      <vt:lpstr>Effect of welding speed on grain structure of the weld </vt:lpstr>
      <vt:lpstr>Effect of welding speed on grain structure of the weld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Solidification of Weld Metal</dc:title>
  <dc:creator>Ehab Saad</dc:creator>
  <cp:lastModifiedBy>Acer5</cp:lastModifiedBy>
  <cp:revision>129</cp:revision>
  <dcterms:created xsi:type="dcterms:W3CDTF">2006-08-16T00:00:00Z</dcterms:created>
  <dcterms:modified xsi:type="dcterms:W3CDTF">2021-02-26T18:16:44Z</dcterms:modified>
</cp:coreProperties>
</file>